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56" r:id="rId2"/>
    <p:sldId id="257" r:id="rId3"/>
    <p:sldId id="258" r:id="rId4"/>
    <p:sldId id="259" r:id="rId5"/>
    <p:sldId id="273" r:id="rId6"/>
    <p:sldId id="272" r:id="rId7"/>
    <p:sldId id="274" r:id="rId8"/>
    <p:sldId id="270" r:id="rId9"/>
    <p:sldId id="266" r:id="rId10"/>
    <p:sldId id="261" r:id="rId11"/>
    <p:sldId id="262" r:id="rId12"/>
    <p:sldId id="260" r:id="rId13"/>
    <p:sldId id="263" r:id="rId14"/>
    <p:sldId id="264" r:id="rId15"/>
    <p:sldId id="267" r:id="rId16"/>
    <p:sldId id="268" r:id="rId17"/>
    <p:sldId id="265" r:id="rId18"/>
    <p:sldId id="269" r:id="rId19"/>
  </p:sldIdLst>
  <p:sldSz cx="9144000" cy="6858000" type="screen4x3"/>
  <p:notesSz cx="6669088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F1AD0-D90B-431B-8528-DD88728311AD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EEA8A-CC6D-4F46-A2B0-E83B5EB150F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imranahmad131@upesh.edu.p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Family as Social Institution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IMRAN AHMAD SAJID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62600" y="6107668"/>
            <a:ext cx="3260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imranahmad131@upesh.edu.pk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Forms of Marriage:</a:t>
            </a:r>
            <a:br>
              <a:rPr lang="en-US" dirty="0" smtClean="0"/>
            </a:br>
            <a:r>
              <a:rPr lang="en-US" dirty="0" smtClean="0"/>
              <a:t>How many Spouse?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b="1" dirty="0" smtClean="0"/>
              <a:t>1. Monogamy</a:t>
            </a:r>
          </a:p>
          <a:p>
            <a:r>
              <a:rPr lang="en-US" dirty="0" smtClean="0"/>
              <a:t>A form of marriage in which one woman and one mane are married only to each other. </a:t>
            </a:r>
          </a:p>
          <a:p>
            <a:pPr>
              <a:buNone/>
            </a:pPr>
            <a:r>
              <a:rPr lang="en-US" b="1" dirty="0" smtClean="0"/>
              <a:t>2. Serial Monogamy</a:t>
            </a:r>
          </a:p>
          <a:p>
            <a:r>
              <a:rPr lang="en-US" dirty="0" smtClean="0"/>
              <a:t>A person may have several spouses in his or her life, but only one spouse at a time.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3. Polygamy</a:t>
            </a:r>
          </a:p>
          <a:p>
            <a:r>
              <a:rPr lang="en-US" dirty="0" smtClean="0"/>
              <a:t>A form of marriage in which an individual have several husbands or wives simultaneously. </a:t>
            </a:r>
          </a:p>
          <a:p>
            <a:pPr>
              <a:buNone/>
            </a:pPr>
            <a:r>
              <a:rPr lang="en-US" b="1" dirty="0" smtClean="0"/>
              <a:t>4. </a:t>
            </a:r>
            <a:r>
              <a:rPr lang="en-US" b="1" dirty="0" err="1" smtClean="0"/>
              <a:t>Polygyny</a:t>
            </a:r>
            <a:endParaRPr lang="en-US" b="1" dirty="0" smtClean="0"/>
          </a:p>
          <a:p>
            <a:r>
              <a:rPr lang="en-US" dirty="0" smtClean="0"/>
              <a:t>A form of marriage in which a husband may have several wives at the same time. </a:t>
            </a:r>
          </a:p>
          <a:p>
            <a:pPr>
              <a:buNone/>
            </a:pPr>
            <a:r>
              <a:rPr lang="en-US" b="1" dirty="0" smtClean="0"/>
              <a:t>5. Polyandry</a:t>
            </a:r>
          </a:p>
          <a:p>
            <a:r>
              <a:rPr lang="en-US" dirty="0" smtClean="0"/>
              <a:t>A form of marriage in which a woman may have several husbands at the same time.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57600" y="2678668"/>
            <a:ext cx="2352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Islamic permits 4 wives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57600" y="4267200"/>
            <a:ext cx="1810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Practiced in Tibet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6. Endogamy</a:t>
            </a:r>
          </a:p>
          <a:p>
            <a:r>
              <a:rPr lang="en-US" dirty="0" smtClean="0"/>
              <a:t>A form of marriage in which the partners belong to the same kinship or lineage. </a:t>
            </a:r>
          </a:p>
          <a:p>
            <a:pPr>
              <a:buNone/>
            </a:pPr>
            <a:r>
              <a:rPr lang="en-US" b="1" dirty="0" smtClean="0"/>
              <a:t>7. Exogamy</a:t>
            </a:r>
          </a:p>
          <a:p>
            <a:r>
              <a:rPr lang="en-US" dirty="0" smtClean="0"/>
              <a:t>A form of marriage in which members of the same lineage may not marry.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7085" y="5257800"/>
            <a:ext cx="850351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In rural areas of India, people are expected to marry someone of the same caste (endogamy) but from a different village (exogamy)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Kinship Patterns: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Kinship</a:t>
            </a:r>
          </a:p>
          <a:p>
            <a:r>
              <a:rPr lang="en-US" dirty="0" smtClean="0"/>
              <a:t>Kinship is a social bond based on common ancestry, marriage, or adoption. </a:t>
            </a:r>
          </a:p>
          <a:p>
            <a:r>
              <a:rPr lang="en-US" dirty="0" smtClean="0"/>
              <a:t>It is </a:t>
            </a:r>
            <a:r>
              <a:rPr lang="en-US" smtClean="0"/>
              <a:t>the state </a:t>
            </a:r>
            <a:r>
              <a:rPr lang="en-US" dirty="0" smtClean="0"/>
              <a:t>of being related to others.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 Whom are we Related?</a:t>
            </a:r>
            <a:br>
              <a:rPr lang="en-US" dirty="0" smtClean="0"/>
            </a:br>
            <a:r>
              <a:rPr lang="en-US" dirty="0" smtClean="0"/>
              <a:t>Patterns of Descent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1. Patrilineal</a:t>
            </a:r>
          </a:p>
          <a:p>
            <a:r>
              <a:rPr lang="en-US" dirty="0" smtClean="0"/>
              <a:t>Kinship system where descent </a:t>
            </a:r>
            <a:r>
              <a:rPr lang="en-US" dirty="0" err="1" smtClean="0"/>
              <a:t>favours</a:t>
            </a:r>
            <a:r>
              <a:rPr lang="en-US" dirty="0" smtClean="0"/>
              <a:t> father’s relatives in terms of property, inheritance, and emotional ties. </a:t>
            </a:r>
          </a:p>
          <a:p>
            <a:pPr>
              <a:buNone/>
            </a:pPr>
            <a:r>
              <a:rPr lang="en-US" b="1" dirty="0" smtClean="0"/>
              <a:t>2. Matrilineal</a:t>
            </a:r>
          </a:p>
          <a:p>
            <a:r>
              <a:rPr lang="en-US" dirty="0" smtClean="0"/>
              <a:t>Kinship system in which descent </a:t>
            </a:r>
            <a:r>
              <a:rPr lang="en-US" dirty="0" err="1" smtClean="0"/>
              <a:t>favours</a:t>
            </a:r>
            <a:r>
              <a:rPr lang="en-US" dirty="0" smtClean="0"/>
              <a:t> the mother’s relatives. </a:t>
            </a:r>
          </a:p>
          <a:p>
            <a:pPr>
              <a:buNone/>
            </a:pPr>
            <a:r>
              <a:rPr lang="en-US" b="1" dirty="0" smtClean="0"/>
              <a:t>3. Bilateral Descent </a:t>
            </a:r>
          </a:p>
          <a:p>
            <a:r>
              <a:rPr lang="en-US" dirty="0" smtClean="0"/>
              <a:t>Kinship system in which both sides of a person’s family are regarded as equally important.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6019800"/>
            <a:ext cx="67818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Descent refers to the system by which members of a society trace kinship over generations.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Who Rules? Authority Patterns in 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1. Patriarchy</a:t>
            </a:r>
          </a:p>
          <a:p>
            <a:r>
              <a:rPr lang="en-US" dirty="0" smtClean="0"/>
              <a:t>A family authority pattern in which male is expected to dominate in family decision making. </a:t>
            </a:r>
          </a:p>
          <a:p>
            <a:pPr>
              <a:buNone/>
            </a:pPr>
            <a:r>
              <a:rPr lang="en-US" b="1" dirty="0" smtClean="0"/>
              <a:t>2. Matriarchy</a:t>
            </a:r>
          </a:p>
          <a:p>
            <a:r>
              <a:rPr lang="en-US" dirty="0" smtClean="0"/>
              <a:t>A family pattern in which women dominate in family decision making. </a:t>
            </a:r>
          </a:p>
          <a:p>
            <a:pPr>
              <a:buNone/>
            </a:pPr>
            <a:r>
              <a:rPr lang="en-US" b="1" dirty="0" smtClean="0"/>
              <a:t>3. Egalitarian Family</a:t>
            </a:r>
          </a:p>
          <a:p>
            <a:r>
              <a:rPr lang="en-US" dirty="0" smtClean="0"/>
              <a:t>Family authority pattern in which spouses are regarded as equals.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Residential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1. Patrilocal</a:t>
            </a:r>
          </a:p>
          <a:p>
            <a:r>
              <a:rPr lang="en-US" dirty="0" smtClean="0"/>
              <a:t>A residential pattern in which a married couple lives with or near the husband’s family. </a:t>
            </a:r>
          </a:p>
          <a:p>
            <a:pPr>
              <a:buNone/>
            </a:pPr>
            <a:r>
              <a:rPr lang="en-US" b="1" dirty="0" smtClean="0"/>
              <a:t>2. </a:t>
            </a:r>
            <a:r>
              <a:rPr lang="en-US" b="1" dirty="0" err="1" smtClean="0"/>
              <a:t>Matrilocal</a:t>
            </a:r>
            <a:endParaRPr lang="en-US" b="1" dirty="0" smtClean="0"/>
          </a:p>
          <a:p>
            <a:r>
              <a:rPr lang="en-US" dirty="0" smtClean="0"/>
              <a:t>A residential pattern in which a married couple lives with or near the wife’s family. </a:t>
            </a:r>
          </a:p>
          <a:p>
            <a:pPr>
              <a:buNone/>
            </a:pPr>
            <a:r>
              <a:rPr lang="en-US" b="1" dirty="0" smtClean="0"/>
              <a:t>3. </a:t>
            </a:r>
            <a:r>
              <a:rPr lang="en-US" b="1" dirty="0" err="1" smtClean="0"/>
              <a:t>Neolocal</a:t>
            </a:r>
            <a:endParaRPr lang="en-US" b="1" dirty="0" smtClean="0"/>
          </a:p>
          <a:p>
            <a:r>
              <a:rPr lang="en-US" dirty="0" smtClean="0"/>
              <a:t>A residential pattern in which a married couple lives apart from both sets of parents.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FUNCTIONS OF FAMILY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Reproduction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Protection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Socialization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Regulation of Sexual behaviour / Mate Selection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Affection and companionship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Provision of social status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Economic function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Recreation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67000"/>
            <a:ext cx="8229600" cy="1143000"/>
          </a:xfrm>
        </p:spPr>
        <p:txBody>
          <a:bodyPr/>
          <a:lstStyle/>
          <a:p>
            <a:r>
              <a:rPr lang="en-US" dirty="0" smtClean="0"/>
              <a:t>Q/A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FAMILY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/>
              <a:t>John J. </a:t>
            </a:r>
            <a:r>
              <a:rPr lang="en-US" b="1" dirty="0" err="1" smtClean="0"/>
              <a:t>Macionis</a:t>
            </a:r>
            <a:r>
              <a:rPr lang="en-US" b="1" dirty="0" smtClean="0"/>
              <a:t> </a:t>
            </a:r>
          </a:p>
          <a:p>
            <a:r>
              <a:rPr lang="en-US" dirty="0" smtClean="0"/>
              <a:t>Family is a social institution found in all societies that unites people in cooperative groups to care for one another, including any children </a:t>
            </a:r>
          </a:p>
          <a:p>
            <a:pPr>
              <a:buNone/>
            </a:pPr>
            <a:r>
              <a:rPr lang="en-US" b="1" dirty="0" err="1" smtClean="0"/>
              <a:t>Giddens</a:t>
            </a:r>
            <a:endParaRPr lang="en-US" b="1" dirty="0" smtClean="0"/>
          </a:p>
          <a:p>
            <a:r>
              <a:rPr lang="en-US" dirty="0" smtClean="0"/>
              <a:t>A family is a group of persons directly linked by kin connections, the adult members of which assume responsibility for caring for children.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Richard T. </a:t>
            </a:r>
            <a:r>
              <a:rPr lang="en-US" b="1" dirty="0" err="1" smtClean="0"/>
              <a:t>Shaefer</a:t>
            </a:r>
            <a:endParaRPr lang="en-US" b="1" dirty="0" smtClean="0"/>
          </a:p>
          <a:p>
            <a:r>
              <a:rPr lang="en-US" dirty="0" smtClean="0"/>
              <a:t>…a set of people who are related by blood, marriage, or adoption, who share the primary responsibility for reproduction and caring for members of society. </a:t>
            </a:r>
          </a:p>
          <a:p>
            <a:pPr>
              <a:buNone/>
            </a:pPr>
            <a:r>
              <a:rPr lang="en-US" b="1" dirty="0" smtClean="0"/>
              <a:t>Eliot and </a:t>
            </a:r>
            <a:r>
              <a:rPr lang="en-US" b="1" dirty="0" err="1" smtClean="0"/>
              <a:t>Merril</a:t>
            </a:r>
            <a:endParaRPr lang="en-US" b="1" dirty="0" smtClean="0"/>
          </a:p>
          <a:p>
            <a:r>
              <a:rPr lang="en-US" dirty="0" smtClean="0"/>
              <a:t>Family is the biological social unit composed of husband, wife, and children.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Family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Nuclear Family</a:t>
            </a:r>
          </a:p>
          <a:p>
            <a:r>
              <a:rPr lang="en-US" dirty="0" smtClean="0"/>
              <a:t>A family composed of one or two parents and their children. </a:t>
            </a:r>
          </a:p>
          <a:p>
            <a:r>
              <a:rPr lang="en-US" dirty="0" smtClean="0"/>
              <a:t>Married couple living together with their unmarried children. 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b="1" dirty="0" smtClean="0"/>
              <a:t>Extended Family</a:t>
            </a:r>
          </a:p>
          <a:p>
            <a:r>
              <a:rPr lang="en-US" dirty="0" smtClean="0"/>
              <a:t>A family in which relatives—such as grandparents, aunts, or uncles—live in the same home as parents and their children.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57600" y="1676400"/>
            <a:ext cx="1645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conjugal family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343400" y="4191000"/>
            <a:ext cx="2044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consanguine family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t="15000" r="60625" b="33000"/>
          <a:stretch>
            <a:fillRect/>
          </a:stretch>
        </p:blipFill>
        <p:spPr bwMode="auto">
          <a:xfrm>
            <a:off x="1524000" y="762000"/>
            <a:ext cx="4800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15000" r="55000" b="30000"/>
          <a:stretch>
            <a:fillRect/>
          </a:stretch>
        </p:blipFill>
        <p:spPr bwMode="auto">
          <a:xfrm>
            <a:off x="0" y="0"/>
            <a:ext cx="8839200" cy="675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t="15000" r="55000" b="29000"/>
          <a:stretch>
            <a:fillRect/>
          </a:stretch>
        </p:blipFill>
        <p:spPr bwMode="auto">
          <a:xfrm>
            <a:off x="1219200" y="1143000"/>
            <a:ext cx="5486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Joint Family </a:t>
            </a:r>
          </a:p>
          <a:p>
            <a:r>
              <a:rPr lang="en-US" dirty="0" smtClean="0"/>
              <a:t>Single Parent Family </a:t>
            </a:r>
          </a:p>
          <a:p>
            <a:r>
              <a:rPr lang="en-US" dirty="0" smtClean="0"/>
              <a:t>Stem Family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MARRIAGE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legal relationship, usually involving economic cooperation, sexual activity, and childbearing (</a:t>
            </a:r>
            <a:r>
              <a:rPr lang="en-US" dirty="0" err="1" smtClean="0"/>
              <a:t>Macionis</a:t>
            </a:r>
            <a:r>
              <a:rPr lang="en-US" dirty="0" smtClean="0"/>
              <a:t>, 2012). </a:t>
            </a:r>
          </a:p>
          <a:p>
            <a:r>
              <a:rPr lang="en-US" dirty="0" smtClean="0"/>
              <a:t>a legally recognized relationship, established by a civil or religious ceremony, between two people who intend to live together as sexual and domestic partners</a:t>
            </a:r>
            <a:r>
              <a:rPr lang="en-US" b="1" dirty="0" smtClean="0"/>
              <a:t> </a:t>
            </a:r>
            <a:r>
              <a:rPr lang="en-US" dirty="0" smtClean="0"/>
              <a:t>(Encarta, 2008)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11536</TotalTime>
  <Words>651</Words>
  <Application>Microsoft Office PowerPoint</Application>
  <PresentationFormat>On-screen Show (4:3)</PresentationFormat>
  <Paragraphs>80</Paragraphs>
  <Slides>18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Family as Social Institution</vt:lpstr>
      <vt:lpstr>FAMILY </vt:lpstr>
      <vt:lpstr>Slide 3</vt:lpstr>
      <vt:lpstr>Types of Family </vt:lpstr>
      <vt:lpstr>Slide 5</vt:lpstr>
      <vt:lpstr>Slide 6</vt:lpstr>
      <vt:lpstr>Slide 7</vt:lpstr>
      <vt:lpstr>Slide 8</vt:lpstr>
      <vt:lpstr>MARRIAGE</vt:lpstr>
      <vt:lpstr>Forms of Marriage: How many Spouse? </vt:lpstr>
      <vt:lpstr>Slide 11</vt:lpstr>
      <vt:lpstr>Slide 12</vt:lpstr>
      <vt:lpstr>Kinship Patterns:</vt:lpstr>
      <vt:lpstr>To Whom are we Related? Patterns of Descent  </vt:lpstr>
      <vt:lpstr> Who Rules? Authority Patterns in Family</vt:lpstr>
      <vt:lpstr>Family Residential Patterns</vt:lpstr>
      <vt:lpstr>FUNCTIONS OF FAMILY </vt:lpstr>
      <vt:lpstr>Q/A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Imran</dc:creator>
  <cp:lastModifiedBy>Imran</cp:lastModifiedBy>
  <cp:revision>54</cp:revision>
  <dcterms:created xsi:type="dcterms:W3CDTF">2006-08-16T00:00:00Z</dcterms:created>
  <dcterms:modified xsi:type="dcterms:W3CDTF">2016-02-16T06:59:06Z</dcterms:modified>
</cp:coreProperties>
</file>